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59" r:id="rId4"/>
    <p:sldId id="260" r:id="rId5"/>
    <p:sldId id="275" r:id="rId6"/>
    <p:sldId id="261" r:id="rId7"/>
    <p:sldId id="262" r:id="rId8"/>
    <p:sldId id="276" r:id="rId9"/>
    <p:sldId id="263" r:id="rId10"/>
    <p:sldId id="264" r:id="rId11"/>
    <p:sldId id="277" r:id="rId12"/>
    <p:sldId id="279" r:id="rId13"/>
    <p:sldId id="280" r:id="rId14"/>
    <p:sldId id="278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5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84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5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0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8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6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3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04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1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0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9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2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F15E7-67D2-4EF8-B2CE-97B8A1E48D40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9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views.cira.colostate.edu/tssv2/Emissions/QDAnalysis.asp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67655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Monthly Update on 2018-2019 WRAP </a:t>
            </a:r>
            <a:r>
              <a:rPr lang="en-US" dirty="0"/>
              <a:t>Workplan</a:t>
            </a:r>
            <a:br>
              <a:rPr lang="en-US" dirty="0"/>
            </a:br>
            <a:r>
              <a:rPr lang="en-US" sz="4400" dirty="0" smtClean="0"/>
              <a:t>May 29</a:t>
            </a:r>
            <a:r>
              <a:rPr lang="en-US" sz="4400" baseline="30000" dirty="0" smtClean="0"/>
              <a:t>th</a:t>
            </a:r>
            <a:r>
              <a:rPr lang="en-US" sz="4400" dirty="0"/>
              <a:t>, </a:t>
            </a:r>
            <a:r>
              <a:rPr lang="en-US" sz="4400" dirty="0" smtClean="0"/>
              <a:t>2019</a:t>
            </a:r>
            <a:br>
              <a:rPr lang="en-US" sz="4400" dirty="0" smtClean="0"/>
            </a:br>
            <a:r>
              <a:rPr lang="en-US" sz="4400" dirty="0" smtClean="0"/>
              <a:t>TSC and Work Group Co-Chairs Call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4376969"/>
            <a:ext cx="9144000" cy="162666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mtClean="0"/>
              <a:t>Tribal Data WG</a:t>
            </a:r>
          </a:p>
          <a:p>
            <a:pPr algn="l"/>
            <a:r>
              <a:rPr lang="en-US" smtClean="0"/>
              <a:t>Fire and Smoke WG</a:t>
            </a:r>
          </a:p>
          <a:p>
            <a:pPr algn="l"/>
            <a:r>
              <a:rPr lang="en-US" smtClean="0"/>
              <a:t>Oil and Gas WG</a:t>
            </a:r>
          </a:p>
          <a:p>
            <a:pPr algn="l"/>
            <a:r>
              <a:rPr lang="en-US" smtClean="0"/>
              <a:t>Regional Technical Operations WG</a:t>
            </a:r>
          </a:p>
          <a:p>
            <a:pPr algn="l"/>
            <a:r>
              <a:rPr lang="en-US" smtClean="0"/>
              <a:t>Regional Haze Planning 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6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42" y="140537"/>
            <a:ext cx="10924674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Coordination Activities by OGWG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193" y="1238865"/>
            <a:ext cx="11341509" cy="561913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Workplan Coordination Occurring over the Last Month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April 4 &amp; May 6 – Project Management Team Calls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Coordinate and PMT feedback with Ramboll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April 9 – OGWG Bi-Monthly Call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Tribal Oil &amp; Gas Outreach Progress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BLM Air Resource Management Studies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Assistance from Agencies on Forecast Scenarios</a:t>
            </a:r>
          </a:p>
          <a:p>
            <a:r>
              <a:rPr lang="en-US" dirty="0"/>
              <a:t>Workplan Coordination Needed over the Next Two Months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RHPWG Control Measures Subcommittee – Identification of future O&amp;G controls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June 4 – Project Management Team Call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June 11 – OGWG Bi-Monthly Call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Agenda under development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June 20 – RHPWG Quarterly Outreach Webinar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OGWG summary under development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OGWG and PMT review and feedback on draft work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527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Technical Operations Work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85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Progress by RTOWG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Workplan Progress over the Last Month </a:t>
            </a:r>
          </a:p>
          <a:p>
            <a:pPr lvl="1"/>
            <a:r>
              <a:rPr lang="en-US" dirty="0" smtClean="0"/>
              <a:t>RTOWG call 5/23/19</a:t>
            </a:r>
          </a:p>
          <a:p>
            <a:pPr lvl="2"/>
            <a:r>
              <a:rPr lang="en-US" dirty="0" smtClean="0"/>
              <a:t>NPS ammonia modeling study</a:t>
            </a:r>
          </a:p>
          <a:p>
            <a:pPr lvl="2"/>
            <a:r>
              <a:rPr lang="en-US" dirty="0"/>
              <a:t>Receipt of WRAP 2014 Shakeout v1 platform at IWDW and </a:t>
            </a:r>
            <a:r>
              <a:rPr lang="en-US" dirty="0" smtClean="0"/>
              <a:t>TSSv2</a:t>
            </a:r>
          </a:p>
          <a:p>
            <a:pPr lvl="2"/>
            <a:r>
              <a:rPr lang="en-US" dirty="0"/>
              <a:t>EPRI International Haze Study status </a:t>
            </a:r>
            <a:r>
              <a:rPr lang="en-US" dirty="0" smtClean="0"/>
              <a:t>report</a:t>
            </a:r>
          </a:p>
          <a:p>
            <a:pPr lvl="2"/>
            <a:r>
              <a:rPr lang="en-US" dirty="0"/>
              <a:t>Status of 2016 National Collaborative Emissions Modeling </a:t>
            </a:r>
            <a:r>
              <a:rPr lang="en-US" dirty="0" smtClean="0"/>
              <a:t>Platform</a:t>
            </a:r>
          </a:p>
          <a:p>
            <a:pPr lvl="2"/>
            <a:r>
              <a:rPr lang="en-US" dirty="0"/>
              <a:t>WRAP Regional Haze Modeling Scenarios and </a:t>
            </a:r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EPA model evaluation forum on 2016 national modeling, 5/2/19</a:t>
            </a:r>
          </a:p>
          <a:p>
            <a:pPr lvl="1"/>
            <a:r>
              <a:rPr lang="en-US" dirty="0" smtClean="0"/>
              <a:t>NASA HAQAST haze call, 5/20/19</a:t>
            </a:r>
          </a:p>
          <a:p>
            <a:pPr lvl="1"/>
            <a:r>
              <a:rPr lang="en-US" dirty="0"/>
              <a:t>Review WRAP 2014 Shake-Out </a:t>
            </a:r>
            <a:r>
              <a:rPr lang="en-US" dirty="0" smtClean="0"/>
              <a:t>Study Phase </a:t>
            </a:r>
            <a:r>
              <a:rPr lang="en-US" dirty="0"/>
              <a:t>III Scope of Work (SOW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055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Progress by RTOWG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Workplan</a:t>
            </a:r>
            <a:r>
              <a:rPr lang="en-US" dirty="0" smtClean="0"/>
              <a:t> Tasks for the Next Two Months</a:t>
            </a:r>
          </a:p>
          <a:p>
            <a:pPr lvl="1"/>
            <a:r>
              <a:rPr lang="en-US" dirty="0" smtClean="0"/>
              <a:t>Finalize Phase III SOW</a:t>
            </a:r>
          </a:p>
          <a:p>
            <a:pPr lvl="1"/>
            <a:r>
              <a:rPr lang="en-US" dirty="0"/>
              <a:t>Generate new version of the 2014 base case (v2) with lessons learned from v1</a:t>
            </a:r>
          </a:p>
          <a:p>
            <a:pPr lvl="1"/>
            <a:r>
              <a:rPr lang="en-US" dirty="0"/>
              <a:t>Re-run GEOS-</a:t>
            </a:r>
            <a:r>
              <a:rPr lang="en-US" dirty="0" err="1"/>
              <a:t>Chem</a:t>
            </a:r>
            <a:r>
              <a:rPr lang="en-US" dirty="0"/>
              <a:t> global model to estimate</a:t>
            </a:r>
          </a:p>
          <a:p>
            <a:pPr lvl="2"/>
            <a:r>
              <a:rPr lang="en-US" dirty="0"/>
              <a:t>International impacts</a:t>
            </a:r>
          </a:p>
          <a:p>
            <a:pPr lvl="2"/>
            <a:r>
              <a:rPr lang="en-US" dirty="0"/>
              <a:t>Estimate for ‘natural conditions’</a:t>
            </a:r>
          </a:p>
          <a:p>
            <a:pPr lvl="1"/>
            <a:r>
              <a:rPr lang="en-US" dirty="0"/>
              <a:t>Finalize MPE results with improved inputs</a:t>
            </a:r>
          </a:p>
          <a:p>
            <a:pPr lvl="1"/>
            <a:r>
              <a:rPr lang="en-US" dirty="0"/>
              <a:t>Fire plume rise </a:t>
            </a:r>
            <a:r>
              <a:rPr lang="en-US" dirty="0" smtClean="0"/>
              <a:t>sensitivity (and possibly others)</a:t>
            </a:r>
            <a:endParaRPr lang="en-US" dirty="0"/>
          </a:p>
          <a:p>
            <a:pPr lvl="1"/>
            <a:r>
              <a:rPr lang="en-US" dirty="0"/>
              <a:t>Updated Emissions Inputs </a:t>
            </a:r>
          </a:p>
          <a:p>
            <a:pPr lvl="2"/>
            <a:r>
              <a:rPr lang="en-US" dirty="0"/>
              <a:t>all CA </a:t>
            </a:r>
            <a:r>
              <a:rPr lang="en-US" dirty="0" err="1"/>
              <a:t>anthro</a:t>
            </a:r>
            <a:r>
              <a:rPr lang="en-US" dirty="0"/>
              <a:t> data</a:t>
            </a:r>
          </a:p>
          <a:p>
            <a:pPr lvl="2"/>
            <a:r>
              <a:rPr lang="en-US" dirty="0"/>
              <a:t>OGWG inputs</a:t>
            </a:r>
          </a:p>
          <a:p>
            <a:pPr lvl="2"/>
            <a:r>
              <a:rPr lang="en-US" dirty="0"/>
              <a:t>Minor corrections</a:t>
            </a:r>
          </a:p>
          <a:p>
            <a:pPr lvl="2"/>
            <a:r>
              <a:rPr lang="en-US" dirty="0"/>
              <a:t>EI &amp; MP Subcommittee drafting memo to summarize input changes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4659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Haze Planning Work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979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Workplan Progress by Regional Haze Planning Work Group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Workplan Progress over the Last Month</a:t>
            </a:r>
          </a:p>
          <a:p>
            <a:pPr lvl="1"/>
            <a:r>
              <a:rPr lang="en-US" dirty="0"/>
              <a:t>Consensus on Overview of Regional Haze Planning (moved to Docket)</a:t>
            </a:r>
          </a:p>
          <a:p>
            <a:pPr lvl="1"/>
            <a:r>
              <a:rPr lang="en-US" dirty="0"/>
              <a:t>Review of the Q/d analysis deliverables </a:t>
            </a:r>
            <a:r>
              <a:rPr lang="en-US" dirty="0">
                <a:hlinkClick r:id="rId2"/>
              </a:rPr>
              <a:t>http://views.cira.colostate.edu/tssv2/Emissions/QDAnalysis.aspx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err="1"/>
              <a:t>Workplan</a:t>
            </a:r>
            <a:r>
              <a:rPr lang="en-US" dirty="0"/>
              <a:t> tasks for the Next Two Months</a:t>
            </a:r>
          </a:p>
          <a:p>
            <a:pPr lvl="1"/>
            <a:r>
              <a:rPr lang="en-US" dirty="0"/>
              <a:t>Plan for the June 20</a:t>
            </a:r>
            <a:r>
              <a:rPr lang="en-US" baseline="30000" dirty="0"/>
              <a:t>th</a:t>
            </a:r>
            <a:r>
              <a:rPr lang="en-US" dirty="0"/>
              <a:t> Milestone Webinar</a:t>
            </a:r>
          </a:p>
          <a:p>
            <a:pPr lvl="1"/>
            <a:r>
              <a:rPr lang="en-US" dirty="0"/>
              <a:t>Consensus on the WRAP Communication Framework</a:t>
            </a:r>
          </a:p>
        </p:txBody>
      </p:sp>
    </p:spTree>
    <p:extLst>
      <p:ext uri="{BB962C8B-B14F-4D97-AF65-F5344CB8AC3E}">
        <p14:creationId xmlns:p14="http://schemas.microsoft.com/office/powerpoint/2010/main" val="3033063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Workplan Coordination Activities by Regional Haze Planning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Workplan Coordination Occurring over the Last Month</a:t>
            </a:r>
          </a:p>
          <a:p>
            <a:pPr lvl="1"/>
            <a:r>
              <a:rPr lang="en-US" dirty="0"/>
              <a:t>Work with Coordination and Glide Path SC in planning a Milestone Webinar in June</a:t>
            </a:r>
          </a:p>
          <a:p>
            <a:pPr lvl="1"/>
            <a:r>
              <a:rPr lang="en-US" dirty="0"/>
              <a:t>Coordination with all subcommittees to move work products through the consensus process</a:t>
            </a:r>
          </a:p>
          <a:p>
            <a:pPr lvl="2"/>
            <a:r>
              <a:rPr lang="en-US" dirty="0"/>
              <a:t>Q/d analysis</a:t>
            </a:r>
          </a:p>
          <a:p>
            <a:pPr lvl="2"/>
            <a:r>
              <a:rPr lang="en-US" dirty="0"/>
              <a:t>Overview of Regional Haze Planning</a:t>
            </a:r>
          </a:p>
          <a:p>
            <a:r>
              <a:rPr lang="en-US" dirty="0" err="1"/>
              <a:t>Workplan</a:t>
            </a:r>
            <a:r>
              <a:rPr lang="en-US" dirty="0"/>
              <a:t> Coordination Needed over the Next Two Months</a:t>
            </a:r>
          </a:p>
          <a:p>
            <a:pPr lvl="1"/>
            <a:r>
              <a:rPr lang="en-US" dirty="0"/>
              <a:t>Finalize consensus on WRAP Communication Framework</a:t>
            </a:r>
          </a:p>
          <a:p>
            <a:pPr lvl="1"/>
            <a:r>
              <a:rPr lang="en-US" dirty="0"/>
              <a:t>Coordinate with FSWG and OGWG on the June webinar</a:t>
            </a:r>
          </a:p>
          <a:p>
            <a:pPr lvl="1"/>
            <a:r>
              <a:rPr lang="en-US" dirty="0"/>
              <a:t>Coordinate with CGP Subcommittee on the development of Regional Haze Storyboard</a:t>
            </a:r>
          </a:p>
        </p:txBody>
      </p:sp>
    </p:spTree>
    <p:extLst>
      <p:ext uri="{BB962C8B-B14F-4D97-AF65-F5344CB8AC3E}">
        <p14:creationId xmlns:p14="http://schemas.microsoft.com/office/powerpoint/2010/main" val="1500531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0160"/>
          </a:xfrm>
          <a:solidFill>
            <a:srgbClr val="BD92DE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/>
              <a:t>Workplan Progress by</a:t>
            </a:r>
            <a:br>
              <a:rPr lang="en-US" sz="4000" dirty="0"/>
            </a:br>
            <a:r>
              <a:rPr lang="en-US" sz="4000" dirty="0"/>
              <a:t>Coordination and Glide Path Subcommittee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Workplan Progress over the Last Month </a:t>
            </a:r>
          </a:p>
          <a:p>
            <a:pPr lvl="1"/>
            <a:r>
              <a:rPr lang="en-US" dirty="0"/>
              <a:t>Task 6.3: Develop New Materials</a:t>
            </a:r>
          </a:p>
          <a:p>
            <a:pPr lvl="2"/>
            <a:r>
              <a:rPr lang="en-US" dirty="0"/>
              <a:t>D)  Storyboard – Haze in the West</a:t>
            </a:r>
          </a:p>
          <a:p>
            <a:pPr lvl="3"/>
            <a:r>
              <a:rPr lang="en-US" dirty="0"/>
              <a:t>Team has drafted an outline of the storyboard</a:t>
            </a:r>
          </a:p>
          <a:p>
            <a:pPr lvl="2"/>
            <a:r>
              <a:rPr lang="en-US" dirty="0"/>
              <a:t>E)  Webinar Presentations to States</a:t>
            </a:r>
          </a:p>
          <a:p>
            <a:pPr lvl="3"/>
            <a:r>
              <a:rPr lang="en-US" dirty="0"/>
              <a:t>Next milestone webinar scheduled for June 20</a:t>
            </a:r>
            <a:r>
              <a:rPr lang="en-US" baseline="30000" dirty="0"/>
              <a:t>th</a:t>
            </a:r>
            <a:r>
              <a:rPr lang="en-US" dirty="0"/>
              <a:t>, 2019. Focus on Fire emissions, O&amp;G Survey Success, EI Projections, and State Q/d status updates</a:t>
            </a:r>
          </a:p>
          <a:p>
            <a:pPr lvl="1"/>
            <a:r>
              <a:rPr lang="en-US" dirty="0"/>
              <a:t>Task 7.1: Review TSS v1 for Priority Needs</a:t>
            </a:r>
          </a:p>
          <a:p>
            <a:pPr lvl="2"/>
            <a:r>
              <a:rPr lang="en-US" dirty="0"/>
              <a:t>Draft “TSS Priorities” document distributed to RTOWG and EI&amp;MP Subcommittee chairs for feedback</a:t>
            </a:r>
          </a:p>
          <a:p>
            <a:pPr lvl="1"/>
            <a:r>
              <a:rPr lang="en-US" dirty="0"/>
              <a:t>Task 7.2: Coordinate and Review TSS v2 Monitor Data Tool Development</a:t>
            </a:r>
          </a:p>
          <a:p>
            <a:pPr lvl="2"/>
            <a:r>
              <a:rPr lang="en-US" dirty="0"/>
              <a:t>Monthly presentations on new metrics and tools from CIRA on TSS progress</a:t>
            </a:r>
          </a:p>
          <a:p>
            <a:r>
              <a:rPr lang="en-US" dirty="0" err="1"/>
              <a:t>Workplan</a:t>
            </a:r>
            <a:r>
              <a:rPr lang="en-US" dirty="0"/>
              <a:t> Tasks for the Next Two Months</a:t>
            </a:r>
          </a:p>
          <a:p>
            <a:pPr lvl="1"/>
            <a:r>
              <a:rPr lang="en-US" dirty="0"/>
              <a:t>Task 1.2: Analyze monitor data trends</a:t>
            </a:r>
          </a:p>
          <a:p>
            <a:pPr lvl="2"/>
            <a:r>
              <a:rPr lang="en-US" dirty="0"/>
              <a:t>Update from ARS and Brandon (Montana) on the status of the trend analysis and natural conditions alternative ideas</a:t>
            </a:r>
          </a:p>
          <a:p>
            <a:pPr lvl="1"/>
            <a:r>
              <a:rPr lang="en-US" dirty="0"/>
              <a:t>Task 6.3: Develop New Materials</a:t>
            </a:r>
          </a:p>
          <a:p>
            <a:pPr lvl="2"/>
            <a:r>
              <a:rPr lang="en-US" dirty="0"/>
              <a:t>B)  Glossary &amp; C)  FAQs</a:t>
            </a:r>
          </a:p>
          <a:p>
            <a:pPr lvl="3"/>
            <a:r>
              <a:rPr lang="en-US" dirty="0"/>
              <a:t>Potential for contractor support. Creation of scope of work to detail deliverables</a:t>
            </a:r>
          </a:p>
          <a:p>
            <a:pPr lvl="1"/>
            <a:r>
              <a:rPr lang="en-US" dirty="0"/>
              <a:t>Task 8.2: Establish Consultation-Coordination Framework</a:t>
            </a:r>
          </a:p>
          <a:p>
            <a:pPr lvl="2"/>
            <a:r>
              <a:rPr lang="en-US" dirty="0"/>
              <a:t>Plan to integrate new FLM and tribal contact information into one centralized location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217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0160"/>
          </a:xfrm>
          <a:solidFill>
            <a:srgbClr val="BD92DE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/>
              <a:t>Workplan Coordination by </a:t>
            </a:r>
            <a:br>
              <a:rPr lang="en-US" sz="4000" dirty="0"/>
            </a:br>
            <a:r>
              <a:rPr lang="en-US" sz="4000" dirty="0"/>
              <a:t>Coordination and Glide Path Subcommittee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Workplan Coordination Occurring over the Last Month</a:t>
            </a:r>
          </a:p>
          <a:p>
            <a:pPr lvl="1"/>
            <a:r>
              <a:rPr lang="en-US" dirty="0"/>
              <a:t>The subcommittee coordinated with the following entities:</a:t>
            </a:r>
          </a:p>
          <a:p>
            <a:pPr lvl="2"/>
            <a:r>
              <a:rPr lang="en-US" dirty="0"/>
              <a:t>RTOWG – Draft FLM Priorities Document Review</a:t>
            </a:r>
          </a:p>
          <a:p>
            <a:pPr lvl="2"/>
            <a:r>
              <a:rPr lang="en-US" dirty="0"/>
              <a:t>EI&amp;MP Sub – Draft FLM Priorities Document Review</a:t>
            </a:r>
          </a:p>
          <a:p>
            <a:pPr lvl="2"/>
            <a:r>
              <a:rPr lang="en-US" dirty="0"/>
              <a:t>FLMs – Frank updated the list of FLM contacts before his retirement</a:t>
            </a:r>
          </a:p>
          <a:p>
            <a:r>
              <a:rPr lang="en-US" dirty="0"/>
              <a:t>Workplan Coordination Needed over the Next Two Months</a:t>
            </a:r>
          </a:p>
          <a:p>
            <a:pPr lvl="1"/>
            <a:r>
              <a:rPr lang="en-US" dirty="0"/>
              <a:t>Fire Smoke Work Group – Potential inclusion in June 20, 2019 webinar</a:t>
            </a:r>
          </a:p>
          <a:p>
            <a:pPr lvl="1"/>
            <a:r>
              <a:rPr lang="en-US" dirty="0"/>
              <a:t>O&amp;G Work Group - Potential inclusion in June 20, 2019 webinar for survey success</a:t>
            </a:r>
          </a:p>
          <a:p>
            <a:pPr lvl="1"/>
            <a:r>
              <a:rPr lang="en-US" dirty="0"/>
              <a:t> EI&amp;MP Sub - Potential inclusion in June 20, 2019 webinar for EI projections</a:t>
            </a:r>
          </a:p>
          <a:p>
            <a:pPr lvl="1"/>
            <a:r>
              <a:rPr lang="en-US" dirty="0"/>
              <a:t>Interested states - Inclusion in June 20, 2019 webinar for Q/d status</a:t>
            </a:r>
          </a:p>
        </p:txBody>
      </p:sp>
    </p:spTree>
    <p:extLst>
      <p:ext uri="{BB962C8B-B14F-4D97-AF65-F5344CB8AC3E}">
        <p14:creationId xmlns:p14="http://schemas.microsoft.com/office/powerpoint/2010/main" val="1741436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0160"/>
          </a:xfrm>
          <a:solidFill>
            <a:srgbClr val="BD92DE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Workplan Progress by </a:t>
            </a:r>
            <a:br>
              <a:rPr lang="en-US" dirty="0"/>
            </a:br>
            <a:r>
              <a:rPr lang="en-US" dirty="0"/>
              <a:t>EI&amp;MP Subcommittee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77151" cy="4351338"/>
          </a:xfrm>
        </p:spPr>
        <p:txBody>
          <a:bodyPr>
            <a:normAutofit/>
          </a:bodyPr>
          <a:lstStyle/>
          <a:p>
            <a:r>
              <a:rPr lang="en-US" dirty="0"/>
              <a:t>Workplan Progress over the Last Month </a:t>
            </a:r>
          </a:p>
          <a:p>
            <a:pPr lvl="1"/>
            <a:r>
              <a:rPr lang="en-US" dirty="0"/>
              <a:t>2014 Base Case (Shakeout v2) emissions changes submitted to contractor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Pima County point source updates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Sector change for N.D. point source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California – complete replacement for anthropogenic sources (custom process underway)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Other expected changes include O&amp;G and boundary condition updates</a:t>
            </a:r>
          </a:p>
          <a:p>
            <a:r>
              <a:rPr lang="en-US" dirty="0"/>
              <a:t>Workplan Tasks for the Next Two Months</a:t>
            </a:r>
          </a:p>
          <a:p>
            <a:pPr lvl="1"/>
            <a:r>
              <a:rPr lang="en-US" dirty="0"/>
              <a:t>Send out memo describing Shakeout v2 updates</a:t>
            </a:r>
          </a:p>
          <a:p>
            <a:pPr lvl="1"/>
            <a:r>
              <a:rPr lang="en-US" dirty="0"/>
              <a:t>Collect representative baseline emissions updates from states </a:t>
            </a:r>
            <a:r>
              <a:rPr lang="en-US" sz="2000" dirty="0"/>
              <a:t>(June 20 deadline)</a:t>
            </a:r>
          </a:p>
          <a:p>
            <a:pPr lvl="1"/>
            <a:r>
              <a:rPr lang="en-US" dirty="0"/>
              <a:t>Procedural guidance for OTB emissions to be submitted by states </a:t>
            </a:r>
            <a:r>
              <a:rPr lang="en-US" sz="2000" dirty="0"/>
              <a:t>(Aug 1 deadline)</a:t>
            </a:r>
          </a:p>
        </p:txBody>
      </p:sp>
    </p:spTree>
    <p:extLst>
      <p:ext uri="{BB962C8B-B14F-4D97-AF65-F5344CB8AC3E}">
        <p14:creationId xmlns:p14="http://schemas.microsoft.com/office/powerpoint/2010/main" val="3212315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Tribal Data Work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337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0160"/>
          </a:xfrm>
          <a:solidFill>
            <a:srgbClr val="BD92DE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Workplan Coordination by</a:t>
            </a:r>
            <a:br>
              <a:rPr lang="en-US" dirty="0"/>
            </a:br>
            <a:r>
              <a:rPr lang="en-US" dirty="0"/>
              <a:t>EI&amp;MP Subcommittee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Workplan Coordination Occurring over the Last Month</a:t>
            </a:r>
          </a:p>
          <a:p>
            <a:pPr lvl="1"/>
            <a:r>
              <a:rPr lang="en-US" dirty="0"/>
              <a:t>O&amp;G Workgroup reviewed v1 emissions; </a:t>
            </a:r>
          </a:p>
          <a:p>
            <a:pPr lvl="1"/>
            <a:r>
              <a:rPr lang="en-US" dirty="0"/>
              <a:t>O&amp;G v2 emissions will come from contractor based on state comments</a:t>
            </a:r>
          </a:p>
          <a:p>
            <a:r>
              <a:rPr lang="en-US" dirty="0"/>
              <a:t>Workplan Coordination Needed over the Next Two Months</a:t>
            </a:r>
          </a:p>
          <a:p>
            <a:pPr lvl="1"/>
            <a:r>
              <a:rPr lang="en-US" dirty="0"/>
              <a:t>v2 shakeout, representative baseline, and OTB modeling scenarios require coordination as </a:t>
            </a:r>
            <a:r>
              <a:rPr lang="en-US" dirty="0" err="1"/>
              <a:t>neded</a:t>
            </a:r>
            <a:r>
              <a:rPr lang="en-US" dirty="0"/>
              <a:t> with O&amp;G WG, contractor, Fire &amp; Smoke WG,</a:t>
            </a:r>
          </a:p>
          <a:p>
            <a:pPr lvl="1"/>
            <a:r>
              <a:rPr lang="en-US" dirty="0"/>
              <a:t>Coordinate with Communication subcommittee to provide guidance to states on what is needed from them for the different modeling scenarios.</a:t>
            </a:r>
          </a:p>
        </p:txBody>
      </p:sp>
    </p:spTree>
    <p:extLst>
      <p:ext uri="{BB962C8B-B14F-4D97-AF65-F5344CB8AC3E}">
        <p14:creationId xmlns:p14="http://schemas.microsoft.com/office/powerpoint/2010/main" val="1475180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68850B4-AC1B-415D-8167-EEA3D03688AE}"/>
              </a:ext>
            </a:extLst>
          </p:cNvPr>
          <p:cNvSpPr txBox="1">
            <a:spLocks/>
          </p:cNvSpPr>
          <p:nvPr/>
        </p:nvSpPr>
        <p:spPr>
          <a:xfrm>
            <a:off x="838200" y="1990167"/>
            <a:ext cx="10515600" cy="249218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Workplan Progress over the Last Month </a:t>
            </a:r>
          </a:p>
          <a:p>
            <a:pPr lvl="1"/>
            <a:r>
              <a:rPr lang="en-US" dirty="0"/>
              <a:t>WRAP contracted with Ramboll to complete a Q/d </a:t>
            </a:r>
            <a:br>
              <a:rPr lang="en-US" dirty="0"/>
            </a:br>
            <a:r>
              <a:rPr lang="en-US" dirty="0"/>
              <a:t>analysis for Class I areas in western states</a:t>
            </a:r>
          </a:p>
          <a:p>
            <a:pPr lvl="1"/>
            <a:r>
              <a:rPr lang="en-US" dirty="0"/>
              <a:t>Completed Q/d analysis work products have been </a:t>
            </a:r>
            <a:br>
              <a:rPr lang="en-US" dirty="0"/>
            </a:br>
            <a:r>
              <a:rPr lang="en-US" dirty="0"/>
              <a:t>reviewed by RHPWG</a:t>
            </a:r>
          </a:p>
          <a:p>
            <a:pPr lvl="1"/>
            <a:r>
              <a:rPr lang="en-US" dirty="0"/>
              <a:t>Spreadsheet and database tools are now available on the TSS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1C2EBF-A26A-4CF2-8666-D80A3DB28D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665" t="8282" r="58943" b="39209"/>
          <a:stretch/>
        </p:blipFill>
        <p:spPr>
          <a:xfrm>
            <a:off x="7928702" y="1810675"/>
            <a:ext cx="4173651" cy="196346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3B3D624-80CE-4891-A957-C05BB1AB4789}"/>
              </a:ext>
            </a:extLst>
          </p:cNvPr>
          <p:cNvSpPr/>
          <p:nvPr/>
        </p:nvSpPr>
        <p:spPr>
          <a:xfrm>
            <a:off x="838200" y="4391133"/>
            <a:ext cx="10515600" cy="236825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Workplan Tasks for the Next Two Months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Begin to identify 2028 control strategies for incorporation in 2028 inventory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Many states are notifying sources and beginning the control strategy analysis,  some states already working on the analysis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Draft Source Control Assessment Considerations memo being prepared to assist states in performing the four-factor analysis</a:t>
            </a:r>
          </a:p>
        </p:txBody>
      </p:sp>
      <p:sp>
        <p:nvSpPr>
          <p:cNvPr id="10" name="Explosion: 14 Points 9">
            <a:extLst>
              <a:ext uri="{FF2B5EF4-FFF2-40B4-BE49-F238E27FC236}">
                <a16:creationId xmlns:a16="http://schemas.microsoft.com/office/drawing/2014/main" id="{62FE2F3A-38C3-4225-B338-1A7EB988CD99}"/>
              </a:ext>
            </a:extLst>
          </p:cNvPr>
          <p:cNvSpPr/>
          <p:nvPr/>
        </p:nvSpPr>
        <p:spPr>
          <a:xfrm>
            <a:off x="0" y="5029199"/>
            <a:ext cx="1828800" cy="1828801"/>
          </a:xfrm>
          <a:prstGeom prst="irregularSeal2">
            <a:avLst/>
          </a:prstGeom>
          <a:noFill/>
          <a:ln>
            <a:solidFill>
              <a:srgbClr val="BD92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WRAP goal: complete by late 2019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C46FA8B-CCAE-47F2-9440-58A1DB610F7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280160"/>
          </a:xfrm>
          <a:prstGeom prst="rect">
            <a:avLst/>
          </a:prstGeom>
          <a:solidFill>
            <a:srgbClr val="BD92DE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Workplan Progress by </a:t>
            </a:r>
            <a:br>
              <a:rPr lang="en-US" sz="4000" dirty="0"/>
            </a:br>
            <a:r>
              <a:rPr lang="en-US" sz="4000" dirty="0"/>
              <a:t>Control Measures Subcommittee</a:t>
            </a:r>
          </a:p>
        </p:txBody>
      </p:sp>
    </p:spTree>
    <p:extLst>
      <p:ext uri="{BB962C8B-B14F-4D97-AF65-F5344CB8AC3E}">
        <p14:creationId xmlns:p14="http://schemas.microsoft.com/office/powerpoint/2010/main" val="35459915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68850B4-AC1B-415D-8167-EEA3D03688AE}"/>
              </a:ext>
            </a:extLst>
          </p:cNvPr>
          <p:cNvSpPr txBox="1">
            <a:spLocks/>
          </p:cNvSpPr>
          <p:nvPr/>
        </p:nvSpPr>
        <p:spPr>
          <a:xfrm>
            <a:off x="838200" y="1990167"/>
            <a:ext cx="10515600" cy="441063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Workplan Coordination Occurring over the Last Month </a:t>
            </a:r>
          </a:p>
          <a:p>
            <a:pPr lvl="1"/>
            <a:r>
              <a:rPr lang="en-US" dirty="0"/>
              <a:t>Briefed RHPWG on Q/d analysis and shared with other states outside of the CM Subcommittee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600" dirty="0"/>
          </a:p>
          <a:p>
            <a:r>
              <a:rPr lang="en-US" dirty="0"/>
              <a:t>Workplan Coordination Needed over the Next Two Months</a:t>
            </a:r>
          </a:p>
          <a:p>
            <a:pPr lvl="1"/>
            <a:r>
              <a:rPr lang="en-US" dirty="0"/>
              <a:t>Coordination call with the O&amp;G Workgroup to discuss potential control options for oil and gas sector</a:t>
            </a:r>
          </a:p>
          <a:p>
            <a:pPr lvl="1"/>
            <a:r>
              <a:rPr lang="en-US" dirty="0"/>
              <a:t>Coordinate with EI &amp;MP Subcommittee on timing of conversations with sources to generate/confirm emission inventory inputs for modeling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999AEFE-5D45-4150-A4E4-DE703FE4721F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280160"/>
          </a:xfrm>
          <a:prstGeom prst="rect">
            <a:avLst/>
          </a:prstGeom>
          <a:solidFill>
            <a:srgbClr val="BD92DE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Workplan Coordination by </a:t>
            </a:r>
            <a:br>
              <a:rPr lang="en-US" sz="4000" dirty="0"/>
            </a:br>
            <a:r>
              <a:rPr lang="en-US" sz="4000" dirty="0"/>
              <a:t>Control Measures Subcommittee</a:t>
            </a:r>
          </a:p>
        </p:txBody>
      </p:sp>
    </p:spTree>
    <p:extLst>
      <p:ext uri="{BB962C8B-B14F-4D97-AF65-F5344CB8AC3E}">
        <p14:creationId xmlns:p14="http://schemas.microsoft.com/office/powerpoint/2010/main" val="27906474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dirty="0" smtClean="0"/>
              <a:t>End of Workplan Progress Update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91508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Progress by Tribal Data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Workplan Progress over the Last Month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National Tribal Forum on Air Quality: presentation/s; Info table w/ fact sheets; 1 Tribal WRAP member sign ups</a:t>
            </a:r>
          </a:p>
          <a:p>
            <a:pPr lvl="1"/>
            <a:r>
              <a:rPr lang="en-US" dirty="0"/>
              <a:t>Approved data gap studies</a:t>
            </a:r>
          </a:p>
          <a:p>
            <a:pPr lvl="1"/>
            <a:r>
              <a:rPr lang="en-US" dirty="0"/>
              <a:t>Updated versions of project materials posted to TDWG page</a:t>
            </a:r>
          </a:p>
          <a:p>
            <a:r>
              <a:rPr lang="en-US" dirty="0"/>
              <a:t>Workplan Tasks for the Next Two Months</a:t>
            </a:r>
          </a:p>
          <a:p>
            <a:pPr lvl="1"/>
            <a:r>
              <a:rPr lang="en-US" dirty="0"/>
              <a:t>Complete finalization by consensus of products under contract (oil &amp; gas study)</a:t>
            </a:r>
          </a:p>
          <a:p>
            <a:pPr lvl="1"/>
            <a:r>
              <a:rPr lang="en-US" dirty="0"/>
              <a:t>Plan 2nd webinar</a:t>
            </a:r>
          </a:p>
          <a:p>
            <a:pPr lvl="1"/>
            <a:r>
              <a:rPr lang="en-US" dirty="0"/>
              <a:t>Relay TDWG contractor feedback to PHPWG contractor on Consultation &amp; Coordination Framework</a:t>
            </a:r>
          </a:p>
          <a:p>
            <a:pPr lvl="1"/>
            <a:r>
              <a:rPr lang="en-US" dirty="0"/>
              <a:t>Format/package tribal contacts list into active tribes listserv for WRAP use</a:t>
            </a:r>
          </a:p>
        </p:txBody>
      </p:sp>
    </p:spTree>
    <p:extLst>
      <p:ext uri="{BB962C8B-B14F-4D97-AF65-F5344CB8AC3E}">
        <p14:creationId xmlns:p14="http://schemas.microsoft.com/office/powerpoint/2010/main" val="1726279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Coordination Activities by Tribal Data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Workplan Coordination Occurring over the Last Month</a:t>
            </a:r>
          </a:p>
          <a:p>
            <a:pPr lvl="1"/>
            <a:r>
              <a:rPr lang="en-US" dirty="0"/>
              <a:t>Presentation of workplan status to all WGs at Spring Mtg.</a:t>
            </a:r>
          </a:p>
          <a:p>
            <a:pPr lvl="1"/>
            <a:r>
              <a:rPr lang="en-US" dirty="0"/>
              <a:t>Receipt &amp; partial review of Consultation &amp; Coordination Framework etc. from RHPWG. </a:t>
            </a:r>
          </a:p>
          <a:p>
            <a:pPr lvl="1"/>
            <a:r>
              <a:rPr lang="en-US" dirty="0"/>
              <a:t>Oil and Gas Workgroup – ITEP, EN3 and TDWG drafted Tribal oil and gas related emissions </a:t>
            </a:r>
          </a:p>
          <a:p>
            <a:r>
              <a:rPr lang="en-US" dirty="0"/>
              <a:t>Workplan Coordination Needed over the Next Two Months</a:t>
            </a:r>
          </a:p>
          <a:p>
            <a:pPr lvl="1"/>
            <a:r>
              <a:rPr lang="en-US" dirty="0"/>
              <a:t>RHPWG – submit to RHPWG combined or staggered- any reviews/comments of Framework (contractor/EN3, Co-chairs) to accompany C&amp;G SC – requested reviews. </a:t>
            </a:r>
          </a:p>
          <a:p>
            <a:pPr lvl="1"/>
            <a:r>
              <a:rPr lang="en-US" dirty="0"/>
              <a:t>Tribal contacts list – format &amp; arrange for state planning use via RHPWG</a:t>
            </a:r>
          </a:p>
          <a:p>
            <a:pPr lvl="1"/>
            <a:r>
              <a:rPr lang="en-US" dirty="0"/>
              <a:t>OGWG – webinar possibility?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77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 and Smoke Work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27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Progress by Fire and Smoke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Workplan Progress over the Last Month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Baseline Wildfire Emissions Inventory development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Reviewed whitepaper on Baseline Period Wildfire Emissions Estimates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Provided feedback to contractor regarding methodology in whitepaper.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Approved by consensus contractor work to develop baseline inventory.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Began scoping out the Smoke Management Plan/Program mapping project</a:t>
            </a:r>
          </a:p>
          <a:p>
            <a:r>
              <a:rPr lang="en-US" dirty="0"/>
              <a:t>Workplan Tasks for the Next Two Months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Baseline Wildfire Emissions Inventory development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Review initial draft of Baseline Wildfire Emissions Inventory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Review, approve, and forward to RH modelers Baseline Wildfire Emissions Inventory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Continue scoping out the Smoke Management Plan/Program mapping project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Begin discussions on future fire scenario development.</a:t>
            </a:r>
          </a:p>
        </p:txBody>
      </p:sp>
    </p:spTree>
    <p:extLst>
      <p:ext uri="{BB962C8B-B14F-4D97-AF65-F5344CB8AC3E}">
        <p14:creationId xmlns:p14="http://schemas.microsoft.com/office/powerpoint/2010/main" val="3311709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Coordination Activities by Fire and Smoke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Workplan Coordination Occurring over the Last Month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Coordination between Representative baseline and Future Fire Scenario sub-group and Fire and Smoke Workgroup.</a:t>
            </a:r>
          </a:p>
          <a:p>
            <a:r>
              <a:rPr lang="en-US" dirty="0"/>
              <a:t>Workplan Coordination Needed over the Next Two Months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Coordinate with RTOWG for evaluation of sensitivity of modeled baseline vs. base year 20% most impaired days.  E.g., how sensitive is modeled 20% most impaired days to modulating wildfire emissions?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Coordinate with RTOWG and RHPWG on questions: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How will future fire scenario modeling be used in RH planning?  What specific questions need to be addressed?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Given limited resources, how many future year modeling sensitivity scenarios are possible?  How many future fire scenarios should be generated?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Coordinate with TSC.  What other questions beyond RH planning are we looking to address with the development of future fire </a:t>
            </a:r>
            <a:r>
              <a:rPr lang="en-US"/>
              <a:t>emissions scenarios?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50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 and Gas Work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0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42" y="140537"/>
            <a:ext cx="10924674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Progress by Oil and Gas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41" y="1356851"/>
            <a:ext cx="11232061" cy="5501149"/>
          </a:xfrm>
        </p:spPr>
        <p:txBody>
          <a:bodyPr>
            <a:normAutofit/>
          </a:bodyPr>
          <a:lstStyle/>
          <a:p>
            <a:r>
              <a:rPr lang="en-US" dirty="0"/>
              <a:t>Workplan Progress over the Last Month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OGWG and PMT review and feedback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Base Year Inventory – Underway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WRAP OGWG Baseline Year Survey Data (memo for OGWG review - May)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Forecast Scenarios </a:t>
            </a:r>
            <a:r>
              <a:rPr lang="en-US" dirty="0" smtClean="0">
                <a:solidFill>
                  <a:schemeClr val="accent1"/>
                </a:solidFill>
              </a:rPr>
              <a:t>(On-the-books controls) – Underway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Forecast (Additional Reasonable controls)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>
                <a:solidFill>
                  <a:schemeClr val="accent1"/>
                </a:solidFill>
              </a:rPr>
              <a:t>Initiated discussions with RHPWG-Control Measures Subcommittee </a:t>
            </a:r>
          </a:p>
          <a:p>
            <a:r>
              <a:rPr lang="en-US" dirty="0"/>
              <a:t>Workplan Tasks for the Next Two Months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Task 1:  Base Year Inventory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Draft Inventory (v2) and Report (for OGWG review – anticipated end of May)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Final Inventory (v2) (anticipated mid-June)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Task 2:  Forecast 2028 Inventory (On-the-books controls) – Forecast scenarios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Task 3:  Forecast 2028 Inventory (Additional Reasonable controls) – </a:t>
            </a:r>
            <a:r>
              <a:rPr lang="en-US" dirty="0" smtClean="0">
                <a:solidFill>
                  <a:schemeClr val="accent1"/>
                </a:solidFill>
              </a:rPr>
              <a:t>Summer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044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1669</Words>
  <Application>Microsoft Office PowerPoint</Application>
  <PresentationFormat>Widescreen</PresentationFormat>
  <Paragraphs>192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 Theme</vt:lpstr>
      <vt:lpstr>Monthly Update on 2018-2019 WRAP Workplan May 29th, 2019 TSC and Work Group Co-Chairs Call</vt:lpstr>
      <vt:lpstr>Tribal Data Work Group</vt:lpstr>
      <vt:lpstr>Workplan Progress by Tribal Data Work Group</vt:lpstr>
      <vt:lpstr>Workplan Coordination Activities by Tribal Data Work Group</vt:lpstr>
      <vt:lpstr>Fire and Smoke Work Group</vt:lpstr>
      <vt:lpstr>Workplan Progress by Fire and Smoke Work Group</vt:lpstr>
      <vt:lpstr>Workplan Coordination Activities by Fire and Smoke Work Group</vt:lpstr>
      <vt:lpstr>Oil and Gas Work Group</vt:lpstr>
      <vt:lpstr>Workplan Progress by Oil and Gas Work Group</vt:lpstr>
      <vt:lpstr>Workplan Coordination Activities by OGWG</vt:lpstr>
      <vt:lpstr>Regional Technical Operations Work Group</vt:lpstr>
      <vt:lpstr>Workplan Progress by RTOWG</vt:lpstr>
      <vt:lpstr>Workplan Progress by RTOWG</vt:lpstr>
      <vt:lpstr>Regional Haze Planning Work Group</vt:lpstr>
      <vt:lpstr>Workplan Progress by Regional Haze Planning Work Group</vt:lpstr>
      <vt:lpstr>Workplan Coordination Activities by Regional Haze Planning Work Group</vt:lpstr>
      <vt:lpstr>Workplan Progress by Coordination and Glide Path Subcommittee</vt:lpstr>
      <vt:lpstr>Workplan Coordination by  Coordination and Glide Path Subcommittee</vt:lpstr>
      <vt:lpstr>Workplan Progress by  EI&amp;MP Subcommittee</vt:lpstr>
      <vt:lpstr>Workplan Coordination by EI&amp;MP Subcommittee</vt:lpstr>
      <vt:lpstr>PowerPoint Presentation</vt:lpstr>
      <vt:lpstr>PowerPoint Presentation</vt:lpstr>
      <vt:lpstr>PowerPoint Presentation</vt:lpstr>
    </vt:vector>
  </TitlesOfParts>
  <Company>ADEQ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 May 29th, 2019 TSC and Work Group Co-Chairs Call</dc:title>
  <dc:creator>Ryan C. Templeton</dc:creator>
  <cp:lastModifiedBy>Ryan C. Templeton</cp:lastModifiedBy>
  <cp:revision>4</cp:revision>
  <dcterms:created xsi:type="dcterms:W3CDTF">2019-05-28T14:18:48Z</dcterms:created>
  <dcterms:modified xsi:type="dcterms:W3CDTF">2019-05-28T22:08:13Z</dcterms:modified>
</cp:coreProperties>
</file>